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
      <p:font typeface="Raleway Thin"/>
      <p:regular r:id="rId28"/>
      <p:bold r:id="rId29"/>
      <p:italic r:id="rId30"/>
      <p:boldItalic r:id="rId31"/>
    </p:embeddedFont>
    <p:embeddedFont>
      <p:font typeface="Caveat Medium"/>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RalewayThin-regular.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Thin-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Thin-boldItalic.fntdata"/><Relationship Id="rId30" Type="http://schemas.openxmlformats.org/officeDocument/2006/relationships/font" Target="fonts/RalewayThin-italic.fntdata"/><Relationship Id="rId11" Type="http://schemas.openxmlformats.org/officeDocument/2006/relationships/slide" Target="slides/slide6.xml"/><Relationship Id="rId33" Type="http://schemas.openxmlformats.org/officeDocument/2006/relationships/font" Target="fonts/CaveatMedium-bold.fntdata"/><Relationship Id="rId10" Type="http://schemas.openxmlformats.org/officeDocument/2006/relationships/slide" Target="slides/slide5.xml"/><Relationship Id="rId32" Type="http://schemas.openxmlformats.org/officeDocument/2006/relationships/font" Target="fonts/CaveatMedium-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g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454f085fce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454f085fce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551c62689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551c6268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e965474a9_3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e965474a9_3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551c626892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551c626892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4c83a811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4c83a811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9712fce9ae_1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9712fce9ae_1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9712fce9ae_1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9712fce9ae_1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9712fce9ae_1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9712fce9ae_1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6e2f66a33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6e2f66a33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latin typeface="Raleway"/>
                <a:ea typeface="Raleway"/>
                <a:cs typeface="Raleway"/>
                <a:sym typeface="Raleway"/>
              </a:rPr>
              <a:t>event.outcome: success</a:t>
            </a:r>
            <a:endParaRPr sz="16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4b262cdfb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4b262cdfb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Raleway"/>
                <a:ea typeface="Raleway"/>
                <a:cs typeface="Raleway"/>
                <a:sym typeface="Raleway"/>
              </a:rPr>
              <a:t>Entra Audit – Information about changes applied to your tenant, such as users and group management or updates applied to your tenant’s resources</a:t>
            </a:r>
            <a:endParaRPr sz="12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rPr lang="en" sz="1200">
                <a:solidFill>
                  <a:schemeClr val="dk1"/>
                </a:solidFill>
                <a:latin typeface="Raleway"/>
                <a:ea typeface="Raleway"/>
                <a:cs typeface="Raleway"/>
                <a:sym typeface="Raleway"/>
              </a:rPr>
              <a:t>Entra Provisioning – Activities performed by the provisioning service, such as the creation of a group in ServiceNow or a user imported from Workday</a:t>
            </a:r>
            <a:endParaRPr sz="1400">
              <a:solidFill>
                <a:schemeClr val="dk1"/>
              </a:solidFill>
              <a:latin typeface="Raleway"/>
              <a:ea typeface="Raleway"/>
              <a:cs typeface="Raleway"/>
              <a:sym typeface="Raleway"/>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4.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hyperlink" Target="https://unsplash.com/@californong?utm_content=creditCopyText&amp;utm_medium=referral&amp;utm_source=unsplash" TargetMode="External"/><Relationship Id="rId5" Type="http://schemas.openxmlformats.org/officeDocument/2006/relationships/hyperlink" Target="https://unsplash.com/photos/body-of-water-kdVGvy2dunA?utm_content=creditCopyText&amp;utm_medium=referral&amp;utm_source=unsplash"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hyperlink" Target="https://unsplash.com/@californong?utm_content=creditCopyText&amp;utm_medium=referral&amp;utm_source=unsplash" TargetMode="External"/><Relationship Id="rId5" Type="http://schemas.openxmlformats.org/officeDocument/2006/relationships/hyperlink" Target="https://unsplash.com/photos/body-of-water-kdVGvy2dunA?utm_content=creditCopyText&amp;utm_medium=referral&amp;utm_source=unsplash"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1" name="Shape 71"/>
        <p:cNvGrpSpPr/>
        <p:nvPr/>
      </p:nvGrpSpPr>
      <p:grpSpPr>
        <a:xfrm>
          <a:off x="0" y="0"/>
          <a:ext cx="0" cy="0"/>
          <a:chOff x="0" y="0"/>
          <a:chExt cx="0" cy="0"/>
        </a:xfrm>
      </p:grpSpPr>
      <p:sp>
        <p:nvSpPr>
          <p:cNvPr id="72" name="Google Shape;72;p13"/>
          <p:cNvSpPr txBox="1"/>
          <p:nvPr>
            <p:ph type="title"/>
          </p:nvPr>
        </p:nvSpPr>
        <p:spPr>
          <a:xfrm>
            <a:off x="402525" y="1539150"/>
            <a:ext cx="8296800" cy="180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rgbClr val="FFFF00"/>
                </a:solidFill>
              </a:rPr>
              <a:t>What’s in the Cloud?</a:t>
            </a:r>
            <a:endParaRPr sz="4500">
              <a:solidFill>
                <a:srgbClr val="FFFF00"/>
              </a:solidFill>
            </a:endParaRPr>
          </a:p>
        </p:txBody>
      </p:sp>
      <p:sp>
        <p:nvSpPr>
          <p:cNvPr id="73" name="Google Shape;73;p13"/>
          <p:cNvSpPr txBox="1"/>
          <p:nvPr>
            <p:ph idx="4294967295" type="subTitle"/>
          </p:nvPr>
        </p:nvSpPr>
        <p:spPr>
          <a:xfrm>
            <a:off x="3651975" y="3540200"/>
            <a:ext cx="5069700" cy="939900"/>
          </a:xfrm>
          <a:prstGeom prst="rect">
            <a:avLst/>
          </a:prstGeom>
        </p:spPr>
        <p:txBody>
          <a:bodyPr anchorCtr="0" anchor="t" bIns="91425" lIns="91425" spcFirstLastPara="1" rIns="91425" wrap="square" tIns="91425">
            <a:noAutofit/>
          </a:bodyPr>
          <a:lstStyle/>
          <a:p>
            <a:pPr indent="457200" lvl="0" marL="3200400" rtl="0" algn="l">
              <a:spcBef>
                <a:spcPts val="0"/>
              </a:spcBef>
              <a:spcAft>
                <a:spcPts val="1600"/>
              </a:spcAft>
              <a:buNone/>
            </a:pPr>
            <a:r>
              <a:rPr lang="en" sz="2400">
                <a:solidFill>
                  <a:srgbClr val="FFFF00"/>
                </a:solidFill>
              </a:rPr>
              <a:t>Kai Iyer</a:t>
            </a:r>
            <a:endParaRPr b="1" sz="2400">
              <a:solidFill>
                <a:srgbClr val="FFFF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6" name="Shape 136"/>
        <p:cNvGrpSpPr/>
        <p:nvPr/>
      </p:nvGrpSpPr>
      <p:grpSpPr>
        <a:xfrm>
          <a:off x="0" y="0"/>
          <a:ext cx="0" cy="0"/>
          <a:chOff x="0" y="0"/>
          <a:chExt cx="0" cy="0"/>
        </a:xfrm>
      </p:grpSpPr>
      <p:sp>
        <p:nvSpPr>
          <p:cNvPr id="137" name="Google Shape;137;p22"/>
          <p:cNvSpPr txBox="1"/>
          <p:nvPr>
            <p:ph idx="4294967295" type="title"/>
          </p:nvPr>
        </p:nvSpPr>
        <p:spPr>
          <a:xfrm>
            <a:off x="287900" y="464750"/>
            <a:ext cx="53064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000">
                <a:solidFill>
                  <a:srgbClr val="FFFF00"/>
                </a:solidFill>
              </a:rPr>
              <a:t>Diving into Jupyter</a:t>
            </a:r>
            <a:endParaRPr sz="2000">
              <a:solidFill>
                <a:srgbClr val="FFFF00"/>
              </a:solidFill>
            </a:endParaRPr>
          </a:p>
        </p:txBody>
      </p:sp>
      <p:sp>
        <p:nvSpPr>
          <p:cNvPr id="138" name="Google Shape;138;p22"/>
          <p:cNvSpPr txBox="1"/>
          <p:nvPr>
            <p:ph idx="4294967295" type="title"/>
          </p:nvPr>
        </p:nvSpPr>
        <p:spPr>
          <a:xfrm>
            <a:off x="2504100" y="2254350"/>
            <a:ext cx="41358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00"/>
                </a:solidFill>
              </a:rPr>
              <a:t>Enough slides, show me the actual stuff!!!</a:t>
            </a:r>
            <a:endParaRPr sz="1500">
              <a:solidFill>
                <a:srgbClr val="FFFF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2" name="Shape 142"/>
        <p:cNvGrpSpPr/>
        <p:nvPr/>
      </p:nvGrpSpPr>
      <p:grpSpPr>
        <a:xfrm>
          <a:off x="0" y="0"/>
          <a:ext cx="0" cy="0"/>
          <a:chOff x="0" y="0"/>
          <a:chExt cx="0" cy="0"/>
        </a:xfrm>
      </p:grpSpPr>
      <p:sp>
        <p:nvSpPr>
          <p:cNvPr id="143" name="Google Shape;143;p23"/>
          <p:cNvSpPr txBox="1"/>
          <p:nvPr>
            <p:ph type="title"/>
          </p:nvPr>
        </p:nvSpPr>
        <p:spPr>
          <a:xfrm>
            <a:off x="311700" y="221950"/>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Takeaways</a:t>
            </a:r>
            <a:endParaRPr sz="2000">
              <a:solidFill>
                <a:srgbClr val="FFFF00"/>
              </a:solidFill>
            </a:endParaRPr>
          </a:p>
        </p:txBody>
      </p:sp>
      <p:sp>
        <p:nvSpPr>
          <p:cNvPr id="144" name="Google Shape;144;p23"/>
          <p:cNvSpPr txBox="1"/>
          <p:nvPr/>
        </p:nvSpPr>
        <p:spPr>
          <a:xfrm>
            <a:off x="573825" y="1133550"/>
            <a:ext cx="4736100" cy="2529300"/>
          </a:xfrm>
          <a:prstGeom prst="rect">
            <a:avLst/>
          </a:prstGeom>
          <a:noFill/>
          <a:ln>
            <a:noFill/>
          </a:ln>
        </p:spPr>
        <p:txBody>
          <a:bodyPr anchorCtr="0" anchor="ctr" bIns="91425" lIns="91425" spcFirstLastPara="1" rIns="91425" wrap="square" tIns="91425">
            <a:noAutofit/>
          </a:bodyPr>
          <a:lstStyle/>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Challenges with traditional Threat Hunting</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Jupyter based Hunting Approach</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Enhancing Hunting with ML</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Automating Threat Hunting Methodology</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Ease of Adoption and Integration</a:t>
            </a:r>
            <a:endParaRPr sz="1200">
              <a:solidFill>
                <a:srgbClr val="FFFF00"/>
              </a:solidFill>
              <a:latin typeface="Raleway"/>
              <a:ea typeface="Raleway"/>
              <a:cs typeface="Raleway"/>
              <a:sym typeface="Raleway"/>
            </a:endParaRPr>
          </a:p>
        </p:txBody>
      </p:sp>
      <p:pic>
        <p:nvPicPr>
          <p:cNvPr id="145" name="Google Shape;145;p23"/>
          <p:cNvPicPr preferRelativeResize="0"/>
          <p:nvPr/>
        </p:nvPicPr>
        <p:blipFill>
          <a:blip r:embed="rId3">
            <a:alphaModFix/>
          </a:blip>
          <a:stretch>
            <a:fillRect/>
          </a:stretch>
        </p:blipFill>
        <p:spPr>
          <a:xfrm>
            <a:off x="6233075" y="1516850"/>
            <a:ext cx="2340950" cy="2109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24"/>
          <p:cNvPicPr preferRelativeResize="0"/>
          <p:nvPr/>
        </p:nvPicPr>
        <p:blipFill rotWithShape="1">
          <a:blip r:embed="rId3">
            <a:alphaModFix/>
          </a:blip>
          <a:srcRect b="0" l="39" r="49" t="0"/>
          <a:stretch/>
        </p:blipFill>
        <p:spPr>
          <a:xfrm>
            <a:off x="0" y="0"/>
            <a:ext cx="9144003" cy="5143500"/>
          </a:xfrm>
          <a:prstGeom prst="rect">
            <a:avLst/>
          </a:prstGeom>
          <a:noFill/>
          <a:ln>
            <a:noFill/>
          </a:ln>
        </p:spPr>
      </p:pic>
      <p:sp>
        <p:nvSpPr>
          <p:cNvPr id="151" name="Google Shape;151;p24"/>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Questions?</a:t>
            </a:r>
            <a:endParaRPr>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5" name="Shape 155"/>
        <p:cNvGrpSpPr/>
        <p:nvPr/>
      </p:nvGrpSpPr>
      <p:grpSpPr>
        <a:xfrm>
          <a:off x="0" y="0"/>
          <a:ext cx="0" cy="0"/>
          <a:chOff x="0" y="0"/>
          <a:chExt cx="0" cy="0"/>
        </a:xfrm>
      </p:grpSpPr>
      <p:sp>
        <p:nvSpPr>
          <p:cNvPr id="156" name="Google Shape;156;p25"/>
          <p:cNvSpPr txBox="1"/>
          <p:nvPr>
            <p:ph type="title"/>
          </p:nvPr>
        </p:nvSpPr>
        <p:spPr>
          <a:xfrm>
            <a:off x="311700" y="221950"/>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References</a:t>
            </a:r>
            <a:endParaRPr sz="2000">
              <a:solidFill>
                <a:srgbClr val="FFFF00"/>
              </a:solidFill>
            </a:endParaRPr>
          </a:p>
        </p:txBody>
      </p:sp>
      <p:sp>
        <p:nvSpPr>
          <p:cNvPr id="157" name="Google Shape;157;p25"/>
          <p:cNvSpPr txBox="1"/>
          <p:nvPr/>
        </p:nvSpPr>
        <p:spPr>
          <a:xfrm>
            <a:off x="871825" y="1126926"/>
            <a:ext cx="7461900" cy="35319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https://www.cloudflare.com/learning/security/glossary/what-is-threat-hunting/</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https://www.microsoft.com/en-ca/security/business/security-101/what-is-cyber-threat-hunting</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https://learn.microsoft.com/en-us/purview/audit-log-activities</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https://learn.microsoft.com/en-us/office/office-365-management-api/office-365-management-activity-api-schema</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https://learn.microsoft.com/en-us/entra/identity/monitoring-health/concept-sign-ins</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https://research.splunk.com/detections/</a:t>
            </a:r>
            <a:endParaRPr sz="1000">
              <a:solidFill>
                <a:srgbClr val="FFFF00"/>
              </a:solidFill>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61" name="Shape 161"/>
        <p:cNvGrpSpPr/>
        <p:nvPr/>
      </p:nvGrpSpPr>
      <p:grpSpPr>
        <a:xfrm>
          <a:off x="0" y="0"/>
          <a:ext cx="0" cy="0"/>
          <a:chOff x="0" y="0"/>
          <a:chExt cx="0" cy="0"/>
        </a:xfrm>
      </p:grpSpPr>
      <p:sp>
        <p:nvSpPr>
          <p:cNvPr id="162" name="Google Shape;162;p2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00"/>
                </a:solidFill>
              </a:rPr>
              <a:t>Thank You</a:t>
            </a:r>
            <a:endParaRPr>
              <a:solidFill>
                <a:srgbClr val="FFFF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331525"/>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FFFF00"/>
                </a:solidFill>
              </a:rPr>
              <a:t>Agenda</a:t>
            </a:r>
            <a:endParaRPr sz="1800">
              <a:solidFill>
                <a:srgbClr val="FFFF00"/>
              </a:solidFill>
            </a:endParaRPr>
          </a:p>
        </p:txBody>
      </p:sp>
      <p:sp>
        <p:nvSpPr>
          <p:cNvPr id="79" name="Google Shape;79;p14"/>
          <p:cNvSpPr txBox="1"/>
          <p:nvPr>
            <p:ph idx="4294967295" type="title"/>
          </p:nvPr>
        </p:nvSpPr>
        <p:spPr>
          <a:xfrm>
            <a:off x="535775" y="1231500"/>
            <a:ext cx="4789800" cy="24276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w</a:t>
            </a:r>
            <a:r>
              <a:rPr b="0" lang="en" sz="1500">
                <a:solidFill>
                  <a:srgbClr val="FFFF00"/>
                </a:solidFill>
                <a:latin typeface="Lato"/>
                <a:ea typeface="Lato"/>
                <a:cs typeface="Lato"/>
                <a:sym typeface="Lato"/>
              </a:rPr>
              <a:t>hoami</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Introduction</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Limitations of </a:t>
            </a:r>
            <a:r>
              <a:rPr b="0" lang="en" sz="1500">
                <a:solidFill>
                  <a:srgbClr val="FFFF00"/>
                </a:solidFill>
                <a:latin typeface="Lato"/>
                <a:ea typeface="Lato"/>
                <a:cs typeface="Lato"/>
                <a:sym typeface="Lato"/>
              </a:rPr>
              <a:t>traditional</a:t>
            </a:r>
            <a:r>
              <a:rPr b="0" lang="en" sz="1500">
                <a:solidFill>
                  <a:srgbClr val="FFFF00"/>
                </a:solidFill>
                <a:latin typeface="Lato"/>
                <a:ea typeface="Lato"/>
                <a:cs typeface="Lato"/>
                <a:sym typeface="Lato"/>
              </a:rPr>
              <a:t> hunting</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Deep Dive into O365 Logs</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Diving into Jupyter</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Takeaways</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References</a:t>
            </a:r>
            <a:endParaRPr b="0" sz="1500">
              <a:solidFill>
                <a:srgbClr val="FFFF00"/>
              </a:solidFill>
              <a:latin typeface="Lato"/>
              <a:ea typeface="Lato"/>
              <a:cs typeface="Lato"/>
              <a:sym typeface="Lato"/>
            </a:endParaRPr>
          </a:p>
          <a:p>
            <a:pPr indent="0" lvl="0" marL="0" rtl="0" algn="l">
              <a:lnSpc>
                <a:spcPct val="115000"/>
              </a:lnSpc>
              <a:spcBef>
                <a:spcPts val="1600"/>
              </a:spcBef>
              <a:spcAft>
                <a:spcPts val="1600"/>
              </a:spcAft>
              <a:buNone/>
            </a:pPr>
            <a:r>
              <a:t/>
            </a:r>
            <a:endParaRPr b="0" sz="1800">
              <a:solidFill>
                <a:schemeClr val="lt1"/>
              </a:solidFill>
              <a:latin typeface="Lato"/>
              <a:ea typeface="Lato"/>
              <a:cs typeface="Lato"/>
              <a:sym typeface="Lato"/>
            </a:endParaRPr>
          </a:p>
        </p:txBody>
      </p:sp>
      <p:pic>
        <p:nvPicPr>
          <p:cNvPr id="80" name="Google Shape;80;p14"/>
          <p:cNvPicPr preferRelativeResize="0"/>
          <p:nvPr/>
        </p:nvPicPr>
        <p:blipFill>
          <a:blip r:embed="rId3">
            <a:alphaModFix/>
          </a:blip>
          <a:stretch>
            <a:fillRect/>
          </a:stretch>
        </p:blipFill>
        <p:spPr>
          <a:xfrm>
            <a:off x="5967700" y="1457450"/>
            <a:ext cx="2250375" cy="2107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84" name="Shape 84"/>
        <p:cNvGrpSpPr/>
        <p:nvPr/>
      </p:nvGrpSpPr>
      <p:grpSpPr>
        <a:xfrm>
          <a:off x="0" y="0"/>
          <a:ext cx="0" cy="0"/>
          <a:chOff x="0" y="0"/>
          <a:chExt cx="0" cy="0"/>
        </a:xfrm>
      </p:grpSpPr>
      <p:sp>
        <p:nvSpPr>
          <p:cNvPr id="85" name="Google Shape;85;p15"/>
          <p:cNvSpPr txBox="1"/>
          <p:nvPr/>
        </p:nvSpPr>
        <p:spPr>
          <a:xfrm>
            <a:off x="463750" y="342149"/>
            <a:ext cx="3432900" cy="57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rgbClr val="FFFF00"/>
                </a:solidFill>
                <a:latin typeface="Raleway"/>
                <a:ea typeface="Raleway"/>
                <a:cs typeface="Raleway"/>
                <a:sym typeface="Raleway"/>
              </a:rPr>
              <a:t>whoami /priv</a:t>
            </a:r>
            <a:endParaRPr b="1" sz="2000">
              <a:solidFill>
                <a:srgbClr val="FFFF00"/>
              </a:solidFill>
              <a:latin typeface="Raleway"/>
              <a:ea typeface="Raleway"/>
              <a:cs typeface="Raleway"/>
              <a:sym typeface="Raleway"/>
            </a:endParaRPr>
          </a:p>
        </p:txBody>
      </p:sp>
      <p:sp>
        <p:nvSpPr>
          <p:cNvPr id="86" name="Google Shape;86;p15"/>
          <p:cNvSpPr txBox="1"/>
          <p:nvPr>
            <p:ph idx="4294967295" type="body"/>
          </p:nvPr>
        </p:nvSpPr>
        <p:spPr>
          <a:xfrm>
            <a:off x="2855550" y="1377475"/>
            <a:ext cx="3432900" cy="217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FF00"/>
                </a:solidFill>
                <a:latin typeface="Raleway"/>
                <a:ea typeface="Raleway"/>
                <a:cs typeface="Raleway"/>
                <a:sym typeface="Raleway"/>
              </a:rPr>
              <a:t>Kai Iyer</a:t>
            </a:r>
            <a:endParaRPr sz="2000">
              <a:solidFill>
                <a:srgbClr val="FFFF00"/>
              </a:solidFill>
              <a:latin typeface="Raleway"/>
              <a:ea typeface="Raleway"/>
              <a:cs typeface="Raleway"/>
              <a:sym typeface="Raleway"/>
            </a:endParaRPr>
          </a:p>
          <a:p>
            <a:pPr indent="-304800" lvl="0" marL="457200" rtl="0" algn="l">
              <a:spcBef>
                <a:spcPts val="16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Security Engineer, Amazon</a:t>
            </a:r>
            <a:endParaRPr sz="1200">
              <a:solidFill>
                <a:srgbClr val="FFFF00"/>
              </a:solidFill>
              <a:latin typeface="Raleway"/>
              <a:ea typeface="Raleway"/>
              <a:cs typeface="Raleway"/>
              <a:sym typeface="Raleway"/>
            </a:endParaRPr>
          </a:p>
          <a:p>
            <a:pPr indent="-304800" lvl="0" marL="457200" rtl="0" algn="l">
              <a:spcBef>
                <a:spcPts val="10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Dev, Blog, Opensource, Privacy</a:t>
            </a:r>
            <a:endParaRPr sz="1200">
              <a:solidFill>
                <a:srgbClr val="FFFF00"/>
              </a:solidFill>
              <a:latin typeface="Raleway"/>
              <a:ea typeface="Raleway"/>
              <a:cs typeface="Raleway"/>
              <a:sym typeface="Raleway"/>
            </a:endParaRPr>
          </a:p>
          <a:p>
            <a:pPr indent="-304800" lvl="0" marL="457200" rtl="0" algn="l">
              <a:spcBef>
                <a:spcPts val="10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Marathon, </a:t>
            </a:r>
            <a:r>
              <a:rPr lang="en" sz="1200">
                <a:solidFill>
                  <a:srgbClr val="FFFF00"/>
                </a:solidFill>
                <a:latin typeface="Raleway"/>
                <a:ea typeface="Raleway"/>
                <a:cs typeface="Raleway"/>
                <a:sym typeface="Raleway"/>
              </a:rPr>
              <a:t>Anime &amp; Manga</a:t>
            </a:r>
            <a:endParaRPr sz="1200">
              <a:solidFill>
                <a:srgbClr val="FFFF00"/>
              </a:solidFill>
              <a:latin typeface="Raleway"/>
              <a:ea typeface="Raleway"/>
              <a:cs typeface="Raleway"/>
              <a:sym typeface="Raleway"/>
            </a:endParaRPr>
          </a:p>
          <a:p>
            <a:pPr indent="0" lvl="0" marL="457200" rtl="0" algn="l">
              <a:spcBef>
                <a:spcPts val="1000"/>
              </a:spcBef>
              <a:spcAft>
                <a:spcPts val="0"/>
              </a:spcAft>
              <a:buNone/>
            </a:pPr>
            <a:r>
              <a:t/>
            </a:r>
            <a:endParaRPr sz="1200">
              <a:solidFill>
                <a:srgbClr val="FFFF00"/>
              </a:solidFill>
              <a:latin typeface="Raleway"/>
              <a:ea typeface="Raleway"/>
              <a:cs typeface="Raleway"/>
              <a:sym typeface="Raleway"/>
            </a:endParaRPr>
          </a:p>
          <a:p>
            <a:pPr indent="457200" lvl="0" marL="1371600" rtl="0" algn="l">
              <a:spcBef>
                <a:spcPts val="1000"/>
              </a:spcBef>
              <a:spcAft>
                <a:spcPts val="1000"/>
              </a:spcAft>
              <a:buNone/>
            </a:pPr>
            <a:r>
              <a:rPr lang="en" sz="1200">
                <a:solidFill>
                  <a:srgbClr val="FFFF00"/>
                </a:solidFill>
                <a:latin typeface="Raleway"/>
                <a:ea typeface="Raleway"/>
                <a:cs typeface="Raleway"/>
                <a:sym typeface="Raleway"/>
              </a:rPr>
              <a:t>f</a:t>
            </a:r>
            <a:r>
              <a:rPr lang="en" sz="1200">
                <a:solidFill>
                  <a:srgbClr val="FFFF00"/>
                </a:solidFill>
                <a:latin typeface="Raleway"/>
                <a:ea typeface="Raleway"/>
                <a:cs typeface="Raleway"/>
                <a:sym typeface="Raleway"/>
              </a:rPr>
              <a:t>ind me @kaiiyer</a:t>
            </a:r>
            <a:endParaRPr sz="1200">
              <a:solidFill>
                <a:srgbClr val="FFFF00"/>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0" name="Shape 90"/>
        <p:cNvGrpSpPr/>
        <p:nvPr/>
      </p:nvGrpSpPr>
      <p:grpSpPr>
        <a:xfrm>
          <a:off x="0" y="0"/>
          <a:ext cx="0" cy="0"/>
          <a:chOff x="0" y="0"/>
          <a:chExt cx="0" cy="0"/>
        </a:xfrm>
      </p:grpSpPr>
      <p:sp>
        <p:nvSpPr>
          <p:cNvPr id="91" name="Google Shape;91;p16"/>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Disclaimer</a:t>
            </a:r>
            <a:endParaRPr sz="2000">
              <a:solidFill>
                <a:srgbClr val="FFFF00"/>
              </a:solidFill>
            </a:endParaRPr>
          </a:p>
        </p:txBody>
      </p:sp>
      <p:sp>
        <p:nvSpPr>
          <p:cNvPr id="92" name="Google Shape;92;p16"/>
          <p:cNvSpPr txBox="1"/>
          <p:nvPr/>
        </p:nvSpPr>
        <p:spPr>
          <a:xfrm>
            <a:off x="682200" y="1139400"/>
            <a:ext cx="7689300" cy="2970000"/>
          </a:xfrm>
          <a:prstGeom prst="rect">
            <a:avLst/>
          </a:prstGeom>
          <a:noFill/>
          <a:ln>
            <a:noFill/>
          </a:ln>
        </p:spPr>
        <p:txBody>
          <a:bodyPr anchorCtr="0" anchor="ctr" bIns="91425" lIns="91425" spcFirstLastPara="1" rIns="91425" wrap="square" tIns="91425">
            <a:noAutofit/>
          </a:bodyPr>
          <a:lstStyle/>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The views, opinions, and content presented in this presentation are solely my own and do not reflect the views, policies, or positions of my employer or any affiliated organizations. This presentation is based on my personal research, experiences, and perspectives and should not be interpreted as an official statement from my employer.  </a:t>
            </a:r>
            <a:endParaRPr sz="1200">
              <a:solidFill>
                <a:srgbClr val="FFFF00"/>
              </a:solidFill>
              <a:latin typeface="Raleway"/>
              <a:ea typeface="Raleway"/>
              <a:cs typeface="Raleway"/>
              <a:sym typeface="Raleway"/>
            </a:endParaRPr>
          </a:p>
          <a:p>
            <a:pPr indent="0" lvl="0" marL="457200" rtl="0" algn="l">
              <a:spcBef>
                <a:spcPts val="800"/>
              </a:spcBef>
              <a:spcAft>
                <a:spcPts val="0"/>
              </a:spcAft>
              <a:buNone/>
            </a:pPr>
            <a:r>
              <a:t/>
            </a:r>
            <a:endParaRPr sz="1200">
              <a:solidFill>
                <a:srgbClr val="FFFF00"/>
              </a:solidFill>
              <a:latin typeface="Raleway"/>
              <a:ea typeface="Raleway"/>
              <a:cs typeface="Raleway"/>
              <a:sym typeface="Raleway"/>
            </a:endParaRPr>
          </a:p>
          <a:p>
            <a:pPr indent="-304800" lvl="0" marL="457200" rtl="0" algn="l">
              <a:spcBef>
                <a:spcPts val="8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For informational purposes only—use your own discretion when applying any insights shared.</a:t>
            </a:r>
            <a:endParaRPr sz="1200">
              <a:solidFill>
                <a:srgbClr val="FFFF00"/>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6" name="Shape 96"/>
        <p:cNvGrpSpPr/>
        <p:nvPr/>
      </p:nvGrpSpPr>
      <p:grpSpPr>
        <a:xfrm>
          <a:off x="0" y="0"/>
          <a:ext cx="0" cy="0"/>
          <a:chOff x="0" y="0"/>
          <a:chExt cx="0" cy="0"/>
        </a:xfrm>
      </p:grpSpPr>
      <p:sp>
        <p:nvSpPr>
          <p:cNvPr id="97" name="Google Shape;97;p17"/>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Introduction</a:t>
            </a:r>
            <a:endParaRPr sz="2000">
              <a:solidFill>
                <a:srgbClr val="FFFF00"/>
              </a:solidFill>
            </a:endParaRPr>
          </a:p>
        </p:txBody>
      </p:sp>
      <p:sp>
        <p:nvSpPr>
          <p:cNvPr id="98" name="Google Shape;98;p17"/>
          <p:cNvSpPr txBox="1"/>
          <p:nvPr/>
        </p:nvSpPr>
        <p:spPr>
          <a:xfrm>
            <a:off x="682200" y="1139400"/>
            <a:ext cx="7689300" cy="2970000"/>
          </a:xfrm>
          <a:prstGeom prst="rect">
            <a:avLst/>
          </a:prstGeom>
          <a:noFill/>
          <a:ln>
            <a:noFill/>
          </a:ln>
        </p:spPr>
        <p:txBody>
          <a:bodyPr anchorCtr="0" anchor="ctr" bIns="91425" lIns="91425" spcFirstLastPara="1" rIns="91425" wrap="square" tIns="91425">
            <a:noAutofit/>
          </a:bodyPr>
          <a:lstStyle/>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Threat hunting is an umbrella term for the techniques and tools organizations use to identify cyber threats</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Traditional threat hunting was a manual investigation process relied on the expertise of Analyst, rather than automated tools, modern threat hunting depends on a combination of the two</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Types:</a:t>
            </a:r>
            <a:endParaRPr sz="1200">
              <a:solidFill>
                <a:srgbClr val="FFFF00"/>
              </a:solidFill>
              <a:latin typeface="Raleway"/>
              <a:ea typeface="Raleway"/>
              <a:cs typeface="Raleway"/>
              <a:sym typeface="Raleway"/>
            </a:endParaRPr>
          </a:p>
          <a:p>
            <a:pPr indent="-292100" lvl="2" marL="13716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Structured → Look for TTPs</a:t>
            </a:r>
            <a:endParaRPr sz="1000">
              <a:solidFill>
                <a:srgbClr val="FFFF00"/>
              </a:solidFill>
              <a:latin typeface="Raleway"/>
              <a:ea typeface="Raleway"/>
              <a:cs typeface="Raleway"/>
              <a:sym typeface="Raleway"/>
            </a:endParaRPr>
          </a:p>
          <a:p>
            <a:pPr indent="-292100" lvl="2" marL="13716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Unstructured → Look for IoCs</a:t>
            </a:r>
            <a:endParaRPr sz="1000">
              <a:solidFill>
                <a:srgbClr val="FFFF00"/>
              </a:solidFill>
              <a:latin typeface="Raleway"/>
              <a:ea typeface="Raleway"/>
              <a:cs typeface="Raleway"/>
              <a:sym typeface="Raleway"/>
            </a:endParaRPr>
          </a:p>
          <a:p>
            <a:pPr indent="-292100" lvl="2" marL="13716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Ad Hoc</a:t>
            </a:r>
            <a:endParaRPr sz="1000">
              <a:solidFill>
                <a:srgbClr val="FFFF00"/>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2" name="Shape 102"/>
        <p:cNvGrpSpPr/>
        <p:nvPr/>
      </p:nvGrpSpPr>
      <p:grpSpPr>
        <a:xfrm>
          <a:off x="0" y="0"/>
          <a:ext cx="0" cy="0"/>
          <a:chOff x="0" y="0"/>
          <a:chExt cx="0" cy="0"/>
        </a:xfrm>
      </p:grpSpPr>
      <p:sp>
        <p:nvSpPr>
          <p:cNvPr id="103" name="Google Shape;103;p18"/>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Limitations of Traditional Hunting</a:t>
            </a:r>
            <a:endParaRPr sz="2000">
              <a:solidFill>
                <a:srgbClr val="FFFF00"/>
              </a:solidFill>
            </a:endParaRPr>
          </a:p>
          <a:p>
            <a:pPr indent="0" lvl="0" marL="0" rtl="0" algn="l">
              <a:spcBef>
                <a:spcPts val="0"/>
              </a:spcBef>
              <a:spcAft>
                <a:spcPts val="0"/>
              </a:spcAft>
              <a:buClr>
                <a:schemeClr val="dk2"/>
              </a:buClr>
              <a:buSzPts val="1100"/>
              <a:buFont typeface="Arial"/>
              <a:buNone/>
            </a:pPr>
            <a:r>
              <a:t/>
            </a:r>
            <a:endParaRPr sz="2000">
              <a:solidFill>
                <a:srgbClr val="FFFF00"/>
              </a:solidFill>
            </a:endParaRPr>
          </a:p>
          <a:p>
            <a:pPr indent="0" lvl="0" marL="0" rtl="0" algn="l">
              <a:spcBef>
                <a:spcPts val="0"/>
              </a:spcBef>
              <a:spcAft>
                <a:spcPts val="0"/>
              </a:spcAft>
              <a:buNone/>
            </a:pPr>
            <a:r>
              <a:t/>
            </a:r>
            <a:endParaRPr sz="2000">
              <a:solidFill>
                <a:srgbClr val="FFFF00"/>
              </a:solidFill>
            </a:endParaRPr>
          </a:p>
        </p:txBody>
      </p:sp>
      <p:sp>
        <p:nvSpPr>
          <p:cNvPr id="104" name="Google Shape;104;p18"/>
          <p:cNvSpPr txBox="1"/>
          <p:nvPr/>
        </p:nvSpPr>
        <p:spPr>
          <a:xfrm>
            <a:off x="686050" y="849125"/>
            <a:ext cx="7768800" cy="3809700"/>
          </a:xfrm>
          <a:prstGeom prst="rect">
            <a:avLst/>
          </a:prstGeom>
          <a:noFill/>
          <a:ln>
            <a:noFill/>
          </a:ln>
        </p:spPr>
        <p:txBody>
          <a:bodyPr anchorCtr="0" anchor="ctr" bIns="91425" lIns="91425" spcFirstLastPara="1" rIns="91425" wrap="square" tIns="91425">
            <a:noAutofit/>
          </a:bodyPr>
          <a:lstStyle/>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Too much data</a:t>
            </a:r>
            <a:br>
              <a:rPr lang="en" sz="1200">
                <a:solidFill>
                  <a:srgbClr val="FFFF00"/>
                </a:solidFill>
                <a:latin typeface="Raleway"/>
                <a:ea typeface="Raleway"/>
                <a:cs typeface="Raleway"/>
                <a:sym typeface="Raleway"/>
              </a:rPr>
            </a:br>
            <a:r>
              <a:rPr lang="en" sz="1000">
                <a:solidFill>
                  <a:srgbClr val="FFFF00"/>
                </a:solidFill>
                <a:latin typeface="Raleway"/>
                <a:ea typeface="Raleway"/>
                <a:cs typeface="Raleway"/>
                <a:sym typeface="Raleway"/>
              </a:rPr>
              <a:t>Abundance of data hampers efficient threat analysis</a:t>
            </a:r>
            <a:endParaRPr sz="1000">
              <a:solidFill>
                <a:srgbClr val="FFFF00"/>
              </a:solidFill>
              <a:latin typeface="Raleway"/>
              <a:ea typeface="Raleway"/>
              <a:cs typeface="Raleway"/>
              <a:sym typeface="Raleway"/>
            </a:endParaRPr>
          </a:p>
          <a:p>
            <a:pPr indent="0" lvl="0" marL="457200" rtl="0" algn="l">
              <a:spcBef>
                <a:spcPts val="800"/>
              </a:spcBef>
              <a:spcAft>
                <a:spcPts val="0"/>
              </a:spcAft>
              <a:buNone/>
            </a:pPr>
            <a:r>
              <a:t/>
            </a:r>
            <a:endParaRPr sz="1000">
              <a:solidFill>
                <a:srgbClr val="FFFF00"/>
              </a:solidFill>
              <a:latin typeface="Raleway"/>
              <a:ea typeface="Raleway"/>
              <a:cs typeface="Raleway"/>
              <a:sym typeface="Raleway"/>
            </a:endParaRPr>
          </a:p>
          <a:p>
            <a:pPr indent="-304800" lvl="0" marL="457200" rtl="0" algn="l">
              <a:spcBef>
                <a:spcPts val="8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Limited Scalability</a:t>
            </a:r>
            <a:br>
              <a:rPr lang="en" sz="1200">
                <a:solidFill>
                  <a:srgbClr val="FFFF00"/>
                </a:solidFill>
                <a:latin typeface="Raleway"/>
                <a:ea typeface="Raleway"/>
                <a:cs typeface="Raleway"/>
                <a:sym typeface="Raleway"/>
              </a:rPr>
            </a:br>
            <a:r>
              <a:rPr lang="en" sz="1000">
                <a:solidFill>
                  <a:srgbClr val="FFFF00"/>
                </a:solidFill>
                <a:latin typeface="Raleway"/>
                <a:ea typeface="Raleway"/>
                <a:cs typeface="Raleway"/>
                <a:sym typeface="Raleway"/>
              </a:rPr>
              <a:t>Challenging for analysts to manually identify relevant patterns and anomalies at large scale</a:t>
            </a:r>
            <a:endParaRPr sz="1000">
              <a:solidFill>
                <a:srgbClr val="FFFF00"/>
              </a:solidFill>
              <a:latin typeface="Raleway"/>
              <a:ea typeface="Raleway"/>
              <a:cs typeface="Raleway"/>
              <a:sym typeface="Raleway"/>
            </a:endParaRPr>
          </a:p>
          <a:p>
            <a:pPr indent="0" lvl="0" marL="457200" rtl="0" algn="l">
              <a:spcBef>
                <a:spcPts val="800"/>
              </a:spcBef>
              <a:spcAft>
                <a:spcPts val="0"/>
              </a:spcAft>
              <a:buNone/>
            </a:pPr>
            <a:r>
              <a:t/>
            </a:r>
            <a:endParaRPr sz="1200">
              <a:solidFill>
                <a:srgbClr val="FFFF00"/>
              </a:solidFill>
              <a:latin typeface="Raleway"/>
              <a:ea typeface="Raleway"/>
              <a:cs typeface="Raleway"/>
              <a:sym typeface="Raleway"/>
            </a:endParaRPr>
          </a:p>
          <a:p>
            <a:pPr indent="-304800" lvl="0" marL="457200" rtl="0" algn="l">
              <a:spcBef>
                <a:spcPts val="8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Static Nature of Hunts</a:t>
            </a:r>
            <a:br>
              <a:rPr lang="en" sz="1200">
                <a:solidFill>
                  <a:srgbClr val="FFFF00"/>
                </a:solidFill>
                <a:latin typeface="Raleway"/>
                <a:ea typeface="Raleway"/>
                <a:cs typeface="Raleway"/>
                <a:sym typeface="Raleway"/>
              </a:rPr>
            </a:br>
            <a:r>
              <a:rPr lang="en" sz="1000">
                <a:solidFill>
                  <a:srgbClr val="FFFF00"/>
                </a:solidFill>
                <a:latin typeface="Raleway"/>
                <a:ea typeface="Raleway"/>
                <a:cs typeface="Raleway"/>
                <a:sym typeface="Raleway"/>
              </a:rPr>
              <a:t>Fixed rules or patterns are ineffective against dynamic and constantly evolving threats</a:t>
            </a:r>
            <a:endParaRPr sz="1000">
              <a:solidFill>
                <a:srgbClr val="FFFF00"/>
              </a:solidFill>
              <a:latin typeface="Raleway"/>
              <a:ea typeface="Raleway"/>
              <a:cs typeface="Raleway"/>
              <a:sym typeface="Raleway"/>
            </a:endParaRPr>
          </a:p>
          <a:p>
            <a:pPr indent="0" lvl="0" marL="457200" rtl="0" algn="l">
              <a:spcBef>
                <a:spcPts val="800"/>
              </a:spcBef>
              <a:spcAft>
                <a:spcPts val="0"/>
              </a:spcAft>
              <a:buNone/>
            </a:pPr>
            <a:r>
              <a:t/>
            </a:r>
            <a:endParaRPr sz="1200">
              <a:solidFill>
                <a:srgbClr val="FFFF00"/>
              </a:solidFill>
              <a:latin typeface="Raleway"/>
              <a:ea typeface="Raleway"/>
              <a:cs typeface="Raleway"/>
              <a:sym typeface="Raleway"/>
            </a:endParaRPr>
          </a:p>
          <a:p>
            <a:pPr indent="-304800" lvl="0" marL="457200" rtl="0" algn="l">
              <a:spcBef>
                <a:spcPts val="8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Inability to Address Unknown Threats</a:t>
            </a:r>
            <a:br>
              <a:rPr lang="en" sz="1200">
                <a:solidFill>
                  <a:srgbClr val="FFFF00"/>
                </a:solidFill>
                <a:latin typeface="Raleway"/>
                <a:ea typeface="Raleway"/>
                <a:cs typeface="Raleway"/>
                <a:sym typeface="Raleway"/>
              </a:rPr>
            </a:br>
            <a:r>
              <a:rPr lang="en" sz="1000">
                <a:solidFill>
                  <a:srgbClr val="FFFF00"/>
                </a:solidFill>
                <a:latin typeface="Raleway"/>
                <a:ea typeface="Raleway"/>
                <a:cs typeface="Raleway"/>
                <a:sym typeface="Raleway"/>
              </a:rPr>
              <a:t>Unable to identifying threats not previously encountered</a:t>
            </a:r>
            <a:endParaRPr sz="1000">
              <a:solidFill>
                <a:srgbClr val="FFFF00"/>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8" name="Shape 108"/>
        <p:cNvGrpSpPr/>
        <p:nvPr/>
      </p:nvGrpSpPr>
      <p:grpSpPr>
        <a:xfrm>
          <a:off x="0" y="0"/>
          <a:ext cx="0" cy="0"/>
          <a:chOff x="0" y="0"/>
          <a:chExt cx="0" cy="0"/>
        </a:xfrm>
      </p:grpSpPr>
      <p:sp>
        <p:nvSpPr>
          <p:cNvPr id="109" name="Google Shape;109;p19"/>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Data Flow</a:t>
            </a:r>
            <a:endParaRPr sz="2000">
              <a:solidFill>
                <a:srgbClr val="FFFF00"/>
              </a:solidFill>
            </a:endParaRPr>
          </a:p>
        </p:txBody>
      </p:sp>
      <p:pic>
        <p:nvPicPr>
          <p:cNvPr id="110" name="Google Shape;110;p19"/>
          <p:cNvPicPr preferRelativeResize="0"/>
          <p:nvPr/>
        </p:nvPicPr>
        <p:blipFill>
          <a:blip r:embed="rId3">
            <a:alphaModFix/>
          </a:blip>
          <a:stretch>
            <a:fillRect/>
          </a:stretch>
        </p:blipFill>
        <p:spPr>
          <a:xfrm>
            <a:off x="2981137" y="1032725"/>
            <a:ext cx="3164925" cy="3241950"/>
          </a:xfrm>
          <a:prstGeom prst="rect">
            <a:avLst/>
          </a:prstGeom>
          <a:noFill/>
          <a:ln>
            <a:noFill/>
          </a:ln>
        </p:spPr>
      </p:pic>
      <p:sp>
        <p:nvSpPr>
          <p:cNvPr id="111" name="Google Shape;111;p19"/>
          <p:cNvSpPr/>
          <p:nvPr/>
        </p:nvSpPr>
        <p:spPr>
          <a:xfrm>
            <a:off x="2910450" y="1032750"/>
            <a:ext cx="1134900" cy="467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Log Source</a:t>
            </a:r>
            <a:endParaRPr>
              <a:latin typeface="Lato"/>
              <a:ea typeface="Lato"/>
              <a:cs typeface="Lato"/>
              <a:sym typeface="Lato"/>
            </a:endParaRPr>
          </a:p>
        </p:txBody>
      </p:sp>
      <p:sp>
        <p:nvSpPr>
          <p:cNvPr id="112" name="Google Shape;112;p19"/>
          <p:cNvSpPr/>
          <p:nvPr/>
        </p:nvSpPr>
        <p:spPr>
          <a:xfrm>
            <a:off x="3005700" y="2883100"/>
            <a:ext cx="944400" cy="467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SIEM</a:t>
            </a:r>
            <a:endParaRPr>
              <a:latin typeface="Lato"/>
              <a:ea typeface="Lato"/>
              <a:cs typeface="Lato"/>
              <a:sym typeface="Lato"/>
            </a:endParaRPr>
          </a:p>
        </p:txBody>
      </p:sp>
      <p:sp>
        <p:nvSpPr>
          <p:cNvPr id="113" name="Google Shape;113;p19"/>
          <p:cNvSpPr/>
          <p:nvPr/>
        </p:nvSpPr>
        <p:spPr>
          <a:xfrm>
            <a:off x="5055150" y="3881950"/>
            <a:ext cx="1134900" cy="467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aveat Medium"/>
                <a:ea typeface="Caveat Medium"/>
                <a:cs typeface="Caveat Medium"/>
                <a:sym typeface="Caveat Medium"/>
              </a:rPr>
              <a:t>HUNTERS</a:t>
            </a:r>
            <a:endParaRPr>
              <a:latin typeface="Caveat Medium"/>
              <a:ea typeface="Caveat Medium"/>
              <a:cs typeface="Caveat Medium"/>
              <a:sym typeface="Caveat Medium"/>
            </a:endParaRPr>
          </a:p>
        </p:txBody>
      </p:sp>
      <p:sp>
        <p:nvSpPr>
          <p:cNvPr id="114" name="Google Shape;114;p19"/>
          <p:cNvSpPr/>
          <p:nvPr/>
        </p:nvSpPr>
        <p:spPr>
          <a:xfrm>
            <a:off x="5055150" y="2883100"/>
            <a:ext cx="1134900" cy="467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Caveat Medium"/>
                <a:ea typeface="Caveat Medium"/>
                <a:cs typeface="Caveat Medium"/>
                <a:sym typeface="Caveat Medium"/>
              </a:rPr>
              <a:t>J</a:t>
            </a:r>
            <a:r>
              <a:rPr lang="en">
                <a:solidFill>
                  <a:schemeClr val="dk2"/>
                </a:solidFill>
                <a:latin typeface="Caveat Medium"/>
                <a:ea typeface="Caveat Medium"/>
                <a:cs typeface="Caveat Medium"/>
                <a:sym typeface="Caveat Medium"/>
              </a:rPr>
              <a:t>UPYTER</a:t>
            </a:r>
            <a:endParaRPr>
              <a:latin typeface="Lato"/>
              <a:ea typeface="Lato"/>
              <a:cs typeface="Lato"/>
              <a:sym typeface="Lato"/>
            </a:endParaRPr>
          </a:p>
        </p:txBody>
      </p:sp>
      <p:sp>
        <p:nvSpPr>
          <p:cNvPr id="115" name="Google Shape;115;p19"/>
          <p:cNvSpPr/>
          <p:nvPr/>
        </p:nvSpPr>
        <p:spPr>
          <a:xfrm>
            <a:off x="2980950" y="3881950"/>
            <a:ext cx="993900" cy="467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Lato"/>
                <a:ea typeface="Lato"/>
                <a:cs typeface="Lato"/>
                <a:sym typeface="Lato"/>
              </a:rPr>
              <a:t>ANALYSTS</a:t>
            </a:r>
            <a:endParaRPr sz="1200">
              <a:latin typeface="Lato"/>
              <a:ea typeface="Lato"/>
              <a:cs typeface="Lato"/>
              <a:sym typeface="Lato"/>
            </a:endParaRPr>
          </a:p>
        </p:txBody>
      </p:sp>
      <p:sp>
        <p:nvSpPr>
          <p:cNvPr id="116" name="Google Shape;116;p19"/>
          <p:cNvSpPr/>
          <p:nvPr/>
        </p:nvSpPr>
        <p:spPr>
          <a:xfrm>
            <a:off x="3003700" y="1957913"/>
            <a:ext cx="944400" cy="467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Lato"/>
                <a:ea typeface="Lato"/>
                <a:cs typeface="Lato"/>
                <a:sym typeface="Lato"/>
              </a:rPr>
              <a:t>AZURE DATA LAKE</a:t>
            </a:r>
            <a:endParaRPr sz="100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0" name="Shape 120"/>
        <p:cNvGrpSpPr/>
        <p:nvPr/>
      </p:nvGrpSpPr>
      <p:grpSpPr>
        <a:xfrm>
          <a:off x="0" y="0"/>
          <a:ext cx="0" cy="0"/>
          <a:chOff x="0" y="0"/>
          <a:chExt cx="0" cy="0"/>
        </a:xfrm>
      </p:grpSpPr>
      <p:sp>
        <p:nvSpPr>
          <p:cNvPr id="121" name="Google Shape;121;p20"/>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O365 Logs</a:t>
            </a:r>
            <a:endParaRPr sz="2000">
              <a:solidFill>
                <a:srgbClr val="FFFF00"/>
              </a:solidFill>
            </a:endParaRPr>
          </a:p>
        </p:txBody>
      </p:sp>
      <p:sp>
        <p:nvSpPr>
          <p:cNvPr id="122" name="Google Shape;122;p20"/>
          <p:cNvSpPr txBox="1"/>
          <p:nvPr>
            <p:ph idx="4294967295" type="title"/>
          </p:nvPr>
        </p:nvSpPr>
        <p:spPr>
          <a:xfrm>
            <a:off x="303300" y="1073150"/>
            <a:ext cx="5754300" cy="31221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Clr>
                <a:srgbClr val="FFFF00"/>
              </a:buClr>
              <a:buSzPts val="1400"/>
              <a:buChar char="❏"/>
            </a:pPr>
            <a:r>
              <a:rPr b="0" lang="en" sz="1200">
                <a:solidFill>
                  <a:srgbClr val="FFFF00"/>
                </a:solidFill>
              </a:rPr>
              <a:t>Office 365 Management Activity API schema</a:t>
            </a:r>
            <a:endParaRPr b="0" sz="12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Common schema</a:t>
            </a:r>
            <a:endParaRPr b="0" sz="10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Service-specific schema</a:t>
            </a:r>
            <a:endParaRPr b="0" sz="1000">
              <a:solidFill>
                <a:srgbClr val="FFFF00"/>
              </a:solidFill>
            </a:endParaRPr>
          </a:p>
          <a:p>
            <a:pPr indent="0" lvl="0" marL="457200" rtl="0" algn="l">
              <a:spcBef>
                <a:spcPts val="0"/>
              </a:spcBef>
              <a:spcAft>
                <a:spcPts val="0"/>
              </a:spcAft>
              <a:buNone/>
            </a:pPr>
            <a:br>
              <a:rPr b="0" lang="en" sz="1000">
                <a:solidFill>
                  <a:srgbClr val="FFFF00"/>
                </a:solidFill>
              </a:rPr>
            </a:br>
            <a:endParaRPr b="0" sz="1000">
              <a:solidFill>
                <a:srgbClr val="FFFF00"/>
              </a:solidFill>
            </a:endParaRPr>
          </a:p>
          <a:p>
            <a:pPr indent="-317500" lvl="0" marL="457200" rtl="0" algn="l">
              <a:spcBef>
                <a:spcPts val="0"/>
              </a:spcBef>
              <a:spcAft>
                <a:spcPts val="0"/>
              </a:spcAft>
              <a:buClr>
                <a:srgbClr val="FFFF00"/>
              </a:buClr>
              <a:buSzPts val="1400"/>
              <a:buChar char="❏"/>
            </a:pPr>
            <a:r>
              <a:rPr b="0" lang="en" sz="1200">
                <a:solidFill>
                  <a:srgbClr val="FFFF00"/>
                </a:solidFill>
              </a:rPr>
              <a:t>File and Page Activities</a:t>
            </a:r>
            <a:endParaRPr b="0" sz="10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FileAccessed: User or system account access a file on a SharePoint or OneDrive</a:t>
            </a:r>
            <a:endParaRPr b="0" sz="10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FileDownloaded: User downloads a document from a site</a:t>
            </a:r>
            <a:br>
              <a:rPr b="0" lang="en" sz="1000">
                <a:solidFill>
                  <a:srgbClr val="FFFF00"/>
                </a:solidFill>
              </a:rPr>
            </a:br>
            <a:endParaRPr b="0" sz="1000">
              <a:solidFill>
                <a:srgbClr val="FFFF00"/>
              </a:solidFill>
            </a:endParaRPr>
          </a:p>
          <a:p>
            <a:pPr indent="0" lvl="0" marL="457200" rtl="0" algn="l">
              <a:spcBef>
                <a:spcPts val="0"/>
              </a:spcBef>
              <a:spcAft>
                <a:spcPts val="0"/>
              </a:spcAft>
              <a:buNone/>
            </a:pPr>
            <a:r>
              <a:t/>
            </a:r>
            <a:endParaRPr b="0" sz="1000">
              <a:solidFill>
                <a:srgbClr val="FFFF00"/>
              </a:solidFill>
            </a:endParaRPr>
          </a:p>
          <a:p>
            <a:pPr indent="-317500" lvl="0" marL="457200" rtl="0" algn="l">
              <a:spcBef>
                <a:spcPts val="0"/>
              </a:spcBef>
              <a:spcAft>
                <a:spcPts val="0"/>
              </a:spcAft>
              <a:buClr>
                <a:srgbClr val="FFFF00"/>
              </a:buClr>
              <a:buSzPts val="1400"/>
              <a:buChar char="❏"/>
            </a:pPr>
            <a:r>
              <a:rPr b="0" lang="en" sz="1200">
                <a:solidFill>
                  <a:srgbClr val="FFFF00"/>
                </a:solidFill>
              </a:rPr>
              <a:t>Microsoft Viva Insights Activities</a:t>
            </a:r>
            <a:endParaRPr b="0" sz="12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UserLoggedIn: A user signed in to their Microsoft 365 user account</a:t>
            </a:r>
            <a:endParaRPr b="0" sz="10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UserLoggedOff: A user signed out of their Microsoft 365 user account</a:t>
            </a:r>
            <a:endParaRPr b="0" sz="1000">
              <a:solidFill>
                <a:srgbClr val="FFFF00"/>
              </a:solidFill>
            </a:endParaRPr>
          </a:p>
          <a:p>
            <a:pPr indent="0" lvl="0" marL="0" rtl="0" algn="l">
              <a:spcBef>
                <a:spcPts val="0"/>
              </a:spcBef>
              <a:spcAft>
                <a:spcPts val="0"/>
              </a:spcAft>
              <a:buClr>
                <a:schemeClr val="dk2"/>
              </a:buClr>
              <a:buSzPts val="1100"/>
              <a:buFont typeface="Arial"/>
              <a:buNone/>
            </a:pPr>
            <a:r>
              <a:t/>
            </a:r>
            <a:endParaRPr b="0" sz="1000">
              <a:solidFill>
                <a:srgbClr val="FFFF00"/>
              </a:solidFill>
            </a:endParaRPr>
          </a:p>
          <a:p>
            <a:pPr indent="0" lvl="0" marL="457200" rtl="0" algn="l">
              <a:spcBef>
                <a:spcPts val="0"/>
              </a:spcBef>
              <a:spcAft>
                <a:spcPts val="0"/>
              </a:spcAft>
              <a:buNone/>
            </a:pPr>
            <a:r>
              <a:t/>
            </a:r>
            <a:endParaRPr b="0" sz="1000">
              <a:solidFill>
                <a:srgbClr val="FFFF00"/>
              </a:solidFill>
            </a:endParaRPr>
          </a:p>
        </p:txBody>
      </p:sp>
      <p:pic>
        <p:nvPicPr>
          <p:cNvPr id="123" name="Google Shape;123;p20"/>
          <p:cNvPicPr preferRelativeResize="0"/>
          <p:nvPr/>
        </p:nvPicPr>
        <p:blipFill>
          <a:blip r:embed="rId3">
            <a:alphaModFix/>
          </a:blip>
          <a:stretch>
            <a:fillRect/>
          </a:stretch>
        </p:blipFill>
        <p:spPr>
          <a:xfrm>
            <a:off x="6237000" y="0"/>
            <a:ext cx="2907000" cy="5143501"/>
          </a:xfrm>
          <a:prstGeom prst="rect">
            <a:avLst/>
          </a:prstGeom>
          <a:noFill/>
          <a:ln>
            <a:noFill/>
          </a:ln>
        </p:spPr>
      </p:pic>
      <p:sp>
        <p:nvSpPr>
          <p:cNvPr id="124" name="Google Shape;124;p20"/>
          <p:cNvSpPr txBox="1"/>
          <p:nvPr/>
        </p:nvSpPr>
        <p:spPr>
          <a:xfrm>
            <a:off x="6873450" y="4733300"/>
            <a:ext cx="16341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Nong</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8" name="Shape 128"/>
        <p:cNvGrpSpPr/>
        <p:nvPr/>
      </p:nvGrpSpPr>
      <p:grpSpPr>
        <a:xfrm>
          <a:off x="0" y="0"/>
          <a:ext cx="0" cy="0"/>
          <a:chOff x="0" y="0"/>
          <a:chExt cx="0" cy="0"/>
        </a:xfrm>
      </p:grpSpPr>
      <p:sp>
        <p:nvSpPr>
          <p:cNvPr id="129" name="Google Shape;129;p21"/>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O365 Logs</a:t>
            </a:r>
            <a:endParaRPr sz="2000">
              <a:solidFill>
                <a:srgbClr val="FFFF00"/>
              </a:solidFill>
            </a:endParaRPr>
          </a:p>
        </p:txBody>
      </p:sp>
      <p:sp>
        <p:nvSpPr>
          <p:cNvPr id="130" name="Google Shape;130;p21"/>
          <p:cNvSpPr txBox="1"/>
          <p:nvPr>
            <p:ph idx="4294967295" type="title"/>
          </p:nvPr>
        </p:nvSpPr>
        <p:spPr>
          <a:xfrm>
            <a:off x="303300" y="1073150"/>
            <a:ext cx="5754300" cy="31221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Clr>
                <a:srgbClr val="FFFF00"/>
              </a:buClr>
              <a:buSzPts val="1400"/>
              <a:buChar char="❏"/>
            </a:pPr>
            <a:r>
              <a:rPr b="0" lang="en" sz="1200">
                <a:solidFill>
                  <a:srgbClr val="FFFF00"/>
                </a:solidFill>
              </a:rPr>
              <a:t>Directory Administration Activities</a:t>
            </a:r>
            <a:br>
              <a:rPr b="0" lang="en" sz="1200">
                <a:solidFill>
                  <a:srgbClr val="FFFF00"/>
                </a:solidFill>
              </a:rPr>
            </a:br>
            <a:endParaRPr b="0" sz="12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Set domain authentication: Changed the domain authentication setting for your organization</a:t>
            </a:r>
            <a:endParaRPr b="0" sz="1000">
              <a:solidFill>
                <a:srgbClr val="FFFF00"/>
              </a:solidFill>
            </a:endParaRPr>
          </a:p>
          <a:p>
            <a:pPr indent="0" lvl="0" marL="0" rtl="0" algn="l">
              <a:spcBef>
                <a:spcPts val="0"/>
              </a:spcBef>
              <a:spcAft>
                <a:spcPts val="0"/>
              </a:spcAft>
              <a:buClr>
                <a:schemeClr val="dk2"/>
              </a:buClr>
              <a:buSzPts val="1100"/>
              <a:buFont typeface="Arial"/>
              <a:buNone/>
            </a:pPr>
            <a:r>
              <a:t/>
            </a:r>
            <a:endParaRPr b="0" sz="1000">
              <a:solidFill>
                <a:srgbClr val="FFFF00"/>
              </a:solidFill>
            </a:endParaRPr>
          </a:p>
          <a:p>
            <a:pPr indent="0" lvl="0" marL="0" rtl="0" algn="l">
              <a:spcBef>
                <a:spcPts val="0"/>
              </a:spcBef>
              <a:spcAft>
                <a:spcPts val="0"/>
              </a:spcAft>
              <a:buClr>
                <a:schemeClr val="dk2"/>
              </a:buClr>
              <a:buSzPts val="1100"/>
              <a:buFont typeface="Arial"/>
              <a:buNone/>
            </a:pPr>
            <a:r>
              <a:t/>
            </a:r>
            <a:endParaRPr b="0" sz="1000">
              <a:solidFill>
                <a:srgbClr val="FFFF00"/>
              </a:solidFill>
            </a:endParaRPr>
          </a:p>
          <a:p>
            <a:pPr indent="-317500" lvl="0" marL="457200" rtl="0" algn="l">
              <a:spcBef>
                <a:spcPts val="0"/>
              </a:spcBef>
              <a:spcAft>
                <a:spcPts val="0"/>
              </a:spcAft>
              <a:buClr>
                <a:srgbClr val="FFFF00"/>
              </a:buClr>
              <a:buSzPts val="1400"/>
              <a:buChar char="❏"/>
            </a:pPr>
            <a:r>
              <a:rPr b="0" lang="en" sz="1200">
                <a:solidFill>
                  <a:srgbClr val="FFFF00"/>
                </a:solidFill>
              </a:rPr>
              <a:t>Exchange Mailbox Activities</a:t>
            </a:r>
            <a:br>
              <a:rPr b="0" lang="en" sz="1200">
                <a:solidFill>
                  <a:srgbClr val="FFFF00"/>
                </a:solidFill>
              </a:rPr>
            </a:br>
            <a:endParaRPr b="0" sz="12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MailItemsAccessed: Messages were read or accessed in mailbox</a:t>
            </a:r>
            <a:endParaRPr b="0" sz="10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New-InboxRule	: User with access to mailbox created an inbox rule in the OWA</a:t>
            </a:r>
            <a:endParaRPr b="0" sz="10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Set-InboxRule: User modified an inbox rule using the OWA</a:t>
            </a:r>
            <a:endParaRPr b="0" sz="1000">
              <a:solidFill>
                <a:srgbClr val="FFFF00"/>
              </a:solidFill>
            </a:endParaRPr>
          </a:p>
          <a:p>
            <a:pPr indent="0" lvl="0" marL="0" rtl="0" algn="l">
              <a:spcBef>
                <a:spcPts val="0"/>
              </a:spcBef>
              <a:spcAft>
                <a:spcPts val="0"/>
              </a:spcAft>
              <a:buClr>
                <a:schemeClr val="dk2"/>
              </a:buClr>
              <a:buSzPts val="1100"/>
              <a:buFont typeface="Arial"/>
              <a:buNone/>
            </a:pPr>
            <a:br>
              <a:rPr b="0" lang="en" sz="1000">
                <a:solidFill>
                  <a:srgbClr val="FFFF00"/>
                </a:solidFill>
              </a:rPr>
            </a:br>
            <a:endParaRPr b="0" sz="1000">
              <a:solidFill>
                <a:srgbClr val="FFFF00"/>
              </a:solidFill>
            </a:endParaRPr>
          </a:p>
          <a:p>
            <a:pPr indent="-317500" lvl="0" marL="457200" rtl="0" algn="l">
              <a:spcBef>
                <a:spcPts val="0"/>
              </a:spcBef>
              <a:spcAft>
                <a:spcPts val="0"/>
              </a:spcAft>
              <a:buClr>
                <a:srgbClr val="FFFF00"/>
              </a:buClr>
              <a:buSzPts val="1400"/>
              <a:buChar char="❏"/>
            </a:pPr>
            <a:r>
              <a:rPr b="0" lang="en" sz="1200">
                <a:solidFill>
                  <a:srgbClr val="FFFF00"/>
                </a:solidFill>
              </a:rPr>
              <a:t>Identity</a:t>
            </a:r>
            <a:br>
              <a:rPr b="0" lang="en" sz="1200">
                <a:solidFill>
                  <a:srgbClr val="FFFF00"/>
                </a:solidFill>
              </a:rPr>
            </a:br>
            <a:endParaRPr b="0" sz="12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Microsoft Entra Audit – About changes applied to your tenant</a:t>
            </a:r>
            <a:endParaRPr b="0" sz="10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Microsoft Entra Sign-ins – About sign-ins and how resources are used by users</a:t>
            </a:r>
            <a:endParaRPr b="0" sz="1000">
              <a:solidFill>
                <a:srgbClr val="FFFF00"/>
              </a:solidFill>
            </a:endParaRPr>
          </a:p>
          <a:p>
            <a:pPr indent="-292100" lvl="0" marL="914400" rtl="0" algn="l">
              <a:spcBef>
                <a:spcPts val="0"/>
              </a:spcBef>
              <a:spcAft>
                <a:spcPts val="0"/>
              </a:spcAft>
              <a:buClr>
                <a:srgbClr val="FFFF00"/>
              </a:buClr>
              <a:buSzPts val="1000"/>
              <a:buAutoNum type="arabicPeriod"/>
            </a:pPr>
            <a:r>
              <a:rPr b="0" lang="en" sz="1000">
                <a:solidFill>
                  <a:srgbClr val="FFFF00"/>
                </a:solidFill>
              </a:rPr>
              <a:t>Microsoft Entra Provisioning – Activities performed by the provisioning service</a:t>
            </a:r>
            <a:endParaRPr b="0" sz="1200">
              <a:solidFill>
                <a:srgbClr val="FFFF00"/>
              </a:solidFill>
            </a:endParaRPr>
          </a:p>
        </p:txBody>
      </p:sp>
      <p:pic>
        <p:nvPicPr>
          <p:cNvPr id="131" name="Google Shape;131;p21"/>
          <p:cNvPicPr preferRelativeResize="0"/>
          <p:nvPr/>
        </p:nvPicPr>
        <p:blipFill>
          <a:blip r:embed="rId3">
            <a:alphaModFix/>
          </a:blip>
          <a:stretch>
            <a:fillRect/>
          </a:stretch>
        </p:blipFill>
        <p:spPr>
          <a:xfrm>
            <a:off x="6237000" y="0"/>
            <a:ext cx="2907000" cy="5143501"/>
          </a:xfrm>
          <a:prstGeom prst="rect">
            <a:avLst/>
          </a:prstGeom>
          <a:noFill/>
          <a:ln>
            <a:noFill/>
          </a:ln>
        </p:spPr>
      </p:pic>
      <p:sp>
        <p:nvSpPr>
          <p:cNvPr id="132" name="Google Shape;132;p21"/>
          <p:cNvSpPr txBox="1"/>
          <p:nvPr/>
        </p:nvSpPr>
        <p:spPr>
          <a:xfrm>
            <a:off x="6873450" y="4741775"/>
            <a:ext cx="16341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Nong</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